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sldIdLst>
    <p:sldId id="256" r:id="rId2"/>
    <p:sldId id="267" r:id="rId3"/>
    <p:sldId id="268" r:id="rId4"/>
    <p:sldId id="269" r:id="rId5"/>
    <p:sldId id="274" r:id="rId6"/>
    <p:sldId id="272" r:id="rId7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74">
          <p15:clr>
            <a:srgbClr val="A4A3A4"/>
          </p15:clr>
        </p15:guide>
        <p15:guide id="2" pos="54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9900"/>
    <a:srgbClr val="0F7A43"/>
    <a:srgbClr val="44A35D"/>
    <a:srgbClr val="006600"/>
    <a:srgbClr val="080808"/>
    <a:srgbClr val="21314D"/>
    <a:srgbClr val="00C6D7"/>
    <a:srgbClr val="00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llemlayout 3 - 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84024" autoAdjust="0"/>
  </p:normalViewPr>
  <p:slideViewPr>
    <p:cSldViewPr>
      <p:cViewPr varScale="1">
        <p:scale>
          <a:sx n="76" d="100"/>
          <a:sy n="76" d="100"/>
        </p:scale>
        <p:origin x="1224" y="78"/>
      </p:cViewPr>
      <p:guideLst>
        <p:guide orient="horz" pos="3874"/>
        <p:guide pos="54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223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389B1-A322-4047-BA32-26FA94EB01B6}" type="datetimeFigureOut">
              <a:rPr lang="da-DK" smtClean="0"/>
              <a:t>04-02-2020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43924-CB4E-4CCE-A2A6-5351BD2F4A9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258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3924-CB4E-4CCE-A2A6-5351BD2F4A9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439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43924-CB4E-4CCE-A2A6-5351BD2F4A9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554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sk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verColor"/>
          <p:cNvSpPr/>
          <p:nvPr userDrawn="1"/>
        </p:nvSpPr>
        <p:spPr>
          <a:xfrm>
            <a:off x="0" y="1026000"/>
            <a:ext cx="9144000" cy="5832000"/>
          </a:xfrm>
          <a:prstGeom prst="rect">
            <a:avLst/>
          </a:prstGeom>
          <a:solidFill>
            <a:srgbClr val="005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Intro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02000" y="1782000"/>
            <a:ext cx="7902448" cy="278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Introtekst</a:t>
            </a:r>
            <a:endParaRPr lang="da-DK" dirty="0"/>
          </a:p>
        </p:txBody>
      </p:sp>
      <p:sp>
        <p:nvSpPr>
          <p:cNvPr id="21" name="Speaker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0" y="6066000"/>
            <a:ext cx="3600000" cy="792000"/>
          </a:xfrm>
          <a:prstGeom prst="rect">
            <a:avLst/>
          </a:prstGeom>
        </p:spPr>
        <p:txBody>
          <a:bodyPr lIns="0" tIns="0" rIns="0" bIns="612000"/>
          <a:lstStyle>
            <a:lvl1pPr marL="0" indent="0" algn="r">
              <a:buNone/>
              <a:defRPr sz="1200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Navn</a:t>
            </a:r>
            <a:endParaRPr lang="da-DK" dirty="0"/>
          </a:p>
        </p:txBody>
      </p:sp>
      <p:sp>
        <p:nvSpPr>
          <p:cNvPr id="12" name="Heading"/>
          <p:cNvSpPr>
            <a:spLocks noGrp="1"/>
          </p:cNvSpPr>
          <p:nvPr>
            <p:ph type="body" sz="quarter" idx="16" hasCustomPrompt="1"/>
          </p:nvPr>
        </p:nvSpPr>
        <p:spPr>
          <a:xfrm>
            <a:off x="702000" y="2196000"/>
            <a:ext cx="7542408" cy="9807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4000" b="1" i="0" cap="all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b="1" i="0" cap="all" baseline="0" dirty="0" smtClean="0"/>
              <a:t>Overskrift</a:t>
            </a:r>
          </a:p>
        </p:txBody>
      </p:sp>
      <p:sp>
        <p:nvSpPr>
          <p:cNvPr id="4" name="SidePanel"/>
          <p:cNvSpPr>
            <a:spLocks noGrp="1"/>
          </p:cNvSpPr>
          <p:nvPr>
            <p:ph type="body" sz="quarter" idx="17" hasCustomPrompt="1"/>
          </p:nvPr>
        </p:nvSpPr>
        <p:spPr>
          <a:xfrm>
            <a:off x="8623078" y="1026128"/>
            <a:ext cx="522065" cy="5832729"/>
          </a:xfrm>
          <a:prstGeom prst="rect">
            <a:avLst/>
          </a:prstGeom>
          <a:solidFill>
            <a:srgbClr val="0064A0"/>
          </a:solidFill>
        </p:spPr>
        <p:txBody>
          <a:bodyPr vert="vert" lIns="0" tIns="522000" rIns="0" bIns="0" anchor="ctr"/>
          <a:lstStyle>
            <a:lvl1pPr marL="0" indent="0">
              <a:buNone/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 smtClean="0"/>
              <a:t>Dato. Måned år</a:t>
            </a:r>
            <a:endParaRPr lang="da-DK" dirty="0"/>
          </a:p>
        </p:txBody>
      </p:sp>
      <p:pic>
        <p:nvPicPr>
          <p:cNvPr id="2" name="Billede 1" descr="Logo" title="Logo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504000"/>
            <a:ext cx="2304000" cy="684000"/>
          </a:xfrm>
          <a:prstGeom prst="rect">
            <a:avLst/>
          </a:prstGeom>
        </p:spPr>
      </p:pic>
      <p:pic>
        <p:nvPicPr>
          <p:cNvPr id="5" name="Billede 4" descr="Logo" title="Logo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5166000"/>
            <a:ext cx="32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tro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02001" y="5148000"/>
            <a:ext cx="7902448" cy="278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5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Introtekst</a:t>
            </a:r>
            <a:endParaRPr lang="da-DK" dirty="0"/>
          </a:p>
        </p:txBody>
      </p:sp>
      <p:sp>
        <p:nvSpPr>
          <p:cNvPr id="21" name="Speaker"/>
          <p:cNvSpPr>
            <a:spLocks noGrp="1"/>
          </p:cNvSpPr>
          <p:nvPr>
            <p:ph type="body" sz="quarter" idx="14" hasCustomPrompt="1"/>
          </p:nvPr>
        </p:nvSpPr>
        <p:spPr>
          <a:xfrm>
            <a:off x="5022000" y="3978000"/>
            <a:ext cx="3600000" cy="792000"/>
          </a:xfrm>
          <a:prstGeom prst="rect">
            <a:avLst/>
          </a:prstGeom>
        </p:spPr>
        <p:txBody>
          <a:bodyPr lIns="0" tIns="0" rIns="288000" bIns="288000" anchor="b"/>
          <a:lstStyle>
            <a:lvl1pPr marL="0" indent="0" algn="r">
              <a:buNone/>
              <a:defRPr sz="1200" baseline="0">
                <a:solidFill>
                  <a:srgbClr val="005585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Navn</a:t>
            </a:r>
            <a:endParaRPr lang="da-DK" dirty="0"/>
          </a:p>
        </p:txBody>
      </p:sp>
      <p:sp>
        <p:nvSpPr>
          <p:cNvPr id="27" name="Heading"/>
          <p:cNvSpPr>
            <a:spLocks noGrp="1"/>
          </p:cNvSpPr>
          <p:nvPr>
            <p:ph type="body" sz="quarter" idx="16" hasCustomPrompt="1"/>
          </p:nvPr>
        </p:nvSpPr>
        <p:spPr>
          <a:xfrm>
            <a:off x="702001" y="5544000"/>
            <a:ext cx="7542408" cy="9807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4000" b="1" i="0" cap="all" baseline="0">
                <a:solidFill>
                  <a:srgbClr val="0055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b="1" i="0" cap="all" baseline="0" dirty="0" smtClean="0"/>
              <a:t>Overskrift</a:t>
            </a:r>
            <a:endParaRPr lang="da-DK" dirty="0"/>
          </a:p>
        </p:txBody>
      </p:sp>
      <p:sp>
        <p:nvSpPr>
          <p:cNvPr id="8" name="SidePanel"/>
          <p:cNvSpPr>
            <a:spLocks noGrp="1"/>
          </p:cNvSpPr>
          <p:nvPr>
            <p:ph type="body" sz="quarter" idx="17" hasCustomPrompt="1"/>
          </p:nvPr>
        </p:nvSpPr>
        <p:spPr>
          <a:xfrm>
            <a:off x="8623078" y="1026128"/>
            <a:ext cx="522065" cy="5832729"/>
          </a:xfrm>
          <a:prstGeom prst="rect">
            <a:avLst/>
          </a:prstGeom>
          <a:solidFill>
            <a:srgbClr val="0064A0"/>
          </a:solidFill>
        </p:spPr>
        <p:txBody>
          <a:bodyPr vert="vert" lIns="0" tIns="522000" rIns="0" bIns="0" anchor="ctr"/>
          <a:lstStyle>
            <a:lvl1pPr marL="0" indent="0">
              <a:buNone/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a-DK" dirty="0" smtClean="0"/>
              <a:t>Dato. Måned år</a:t>
            </a:r>
            <a:endParaRPr lang="da-DK" dirty="0"/>
          </a:p>
        </p:txBody>
      </p:sp>
      <p:pic>
        <p:nvPicPr>
          <p:cNvPr id="2" name="Billede 1" descr="Logo" title="Logo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504000"/>
            <a:ext cx="230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hoto"/>
          <p:cNvSpPr>
            <a:spLocks noGrp="1"/>
          </p:cNvSpPr>
          <p:nvPr>
            <p:ph type="pic" sz="quarter" idx="15" hasCustomPrompt="1"/>
          </p:nvPr>
        </p:nvSpPr>
        <p:spPr>
          <a:xfrm>
            <a:off x="3798000" y="1602000"/>
            <a:ext cx="4644000" cy="464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Billede (12,9 * 12,9 cm)</a:t>
            </a:r>
            <a:endParaRPr lang="da-DK" dirty="0"/>
          </a:p>
        </p:txBody>
      </p:sp>
      <p:sp>
        <p:nvSpPr>
          <p:cNvPr id="6" name="Bulletpoint"/>
          <p:cNvSpPr>
            <a:spLocks noGrp="1"/>
          </p:cNvSpPr>
          <p:nvPr>
            <p:ph type="body" sz="quarter" idx="16" hasCustomPrompt="1"/>
          </p:nvPr>
        </p:nvSpPr>
        <p:spPr>
          <a:xfrm>
            <a:off x="702000" y="1602000"/>
            <a:ext cx="2862000" cy="4644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a-DK" dirty="0" smtClean="0"/>
              <a:t>Tekst</a:t>
            </a:r>
          </a:p>
          <a:p>
            <a:pPr lvl="0"/>
            <a:endParaRPr lang="da-DK" dirty="0" smtClean="0"/>
          </a:p>
        </p:txBody>
      </p:sp>
      <p:sp>
        <p:nvSpPr>
          <p:cNvPr id="17" name="Heading"/>
          <p:cNvSpPr>
            <a:spLocks noGrp="1"/>
          </p:cNvSpPr>
          <p:nvPr>
            <p:ph type="body" sz="quarter" idx="12" hasCustomPrompt="1"/>
          </p:nvPr>
        </p:nvSpPr>
        <p:spPr>
          <a:xfrm>
            <a:off x="702000" y="684000"/>
            <a:ext cx="7902575" cy="9807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800" b="1" i="0" cap="all" baseline="0">
                <a:solidFill>
                  <a:srgbClr val="0055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b="1" i="0" cap="all" baseline="0" dirty="0" smtClean="0"/>
              <a:t>Overskrift</a:t>
            </a:r>
            <a:endParaRPr lang="da-DK" dirty="0"/>
          </a:p>
        </p:txBody>
      </p:sp>
      <p:pic>
        <p:nvPicPr>
          <p:cNvPr id="2" name="Billede 1" descr="Logo" title="Logo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00" y="324000"/>
            <a:ext cx="1224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ading"/>
          <p:cNvSpPr>
            <a:spLocks noGrp="1"/>
          </p:cNvSpPr>
          <p:nvPr>
            <p:ph type="body" sz="quarter" idx="12" hasCustomPrompt="1"/>
          </p:nvPr>
        </p:nvSpPr>
        <p:spPr>
          <a:xfrm>
            <a:off x="702000" y="684000"/>
            <a:ext cx="7902575" cy="9807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800" b="1" i="0" cap="all" baseline="0">
                <a:solidFill>
                  <a:srgbClr val="0055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b="1" i="0" cap="all" baseline="0" dirty="0" smtClean="0"/>
              <a:t>Overskrift</a:t>
            </a:r>
            <a:endParaRPr lang="da-DK" dirty="0"/>
          </a:p>
        </p:txBody>
      </p:sp>
      <p:sp>
        <p:nvSpPr>
          <p:cNvPr id="6" name="Text"/>
          <p:cNvSpPr>
            <a:spLocks noGrp="1"/>
          </p:cNvSpPr>
          <p:nvPr>
            <p:ph type="body" sz="quarter" idx="16" hasCustomPrompt="1"/>
          </p:nvPr>
        </p:nvSpPr>
        <p:spPr>
          <a:xfrm>
            <a:off x="702000" y="1602000"/>
            <a:ext cx="7740000" cy="4644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a-DK" dirty="0" smtClean="0"/>
              <a:t>Tekst</a:t>
            </a:r>
          </a:p>
          <a:p>
            <a:pPr lvl="0"/>
            <a:endParaRPr lang="da-DK" dirty="0" smtClean="0"/>
          </a:p>
        </p:txBody>
      </p:sp>
      <p:pic>
        <p:nvPicPr>
          <p:cNvPr id="2" name="Billede 1" descr="Logo" title="Logo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00" y="324000"/>
            <a:ext cx="1224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1" r:id="rId2"/>
    <p:sldLayoutId id="2147483658" r:id="rId3"/>
    <p:sldLayoutId id="2147483659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8080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8080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8080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Udviklingsplaner for tre lystbådehavne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 Charlotte Tølbøl Henckel</a:t>
            </a:r>
          </a:p>
          <a:p>
            <a:r>
              <a:rPr lang="da-DK" dirty="0" smtClean="0"/>
              <a:t>Rosa Philippine Schollain</a:t>
            </a:r>
          </a:p>
          <a:p>
            <a:r>
              <a:rPr lang="da-DK" dirty="0" smtClean="0"/>
              <a:t>Andreas Munksgaard Weir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6"/>
          </p:nvPr>
        </p:nvSpPr>
        <p:spPr>
          <a:xfrm>
            <a:off x="702000" y="2196000"/>
            <a:ext cx="7921078" cy="980784"/>
          </a:xfrm>
        </p:spPr>
        <p:txBody>
          <a:bodyPr/>
          <a:lstStyle/>
          <a:p>
            <a:r>
              <a:rPr lang="da-DK" dirty="0" smtClean="0"/>
              <a:t>Præstø</a:t>
            </a:r>
          </a:p>
          <a:p>
            <a:r>
              <a:rPr lang="da-DK" dirty="0" smtClean="0"/>
              <a:t>Stege</a:t>
            </a:r>
            <a:r>
              <a:rPr lang="da-DK" sz="2800" dirty="0" smtClean="0"/>
              <a:t> </a:t>
            </a:r>
          </a:p>
          <a:p>
            <a:r>
              <a:rPr lang="da-DK" dirty="0" err="1" smtClean="0"/>
              <a:t>vordingborg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 smtClean="0"/>
              <a:t>18. Juni 2019 </a:t>
            </a:r>
            <a:r>
              <a:rPr lang="da-DK" dirty="0" err="1" smtClean="0"/>
              <a:t>Byværksted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6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736" y="181519"/>
            <a:ext cx="3056672" cy="2160000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Hovedgrebene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34" y="3573016"/>
            <a:ext cx="4752528" cy="2673297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>
          <a:xfrm>
            <a:off x="395536" y="1174392"/>
            <a:ext cx="5526184" cy="39604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sz="1600" dirty="0">
                <a:solidFill>
                  <a:schemeClr val="accent6">
                    <a:lumMod val="75000"/>
                  </a:schemeClr>
                </a:solidFill>
              </a:rPr>
              <a:t>Vandsport, -aktiviteter og oplevelser ved og i </a:t>
            </a:r>
            <a:r>
              <a:rPr lang="da-DK" sz="1600" dirty="0" smtClean="0">
                <a:solidFill>
                  <a:schemeClr val="accent6">
                    <a:lumMod val="75000"/>
                  </a:schemeClr>
                </a:solidFill>
              </a:rPr>
              <a:t>vandet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600" dirty="0" smtClean="0">
                <a:solidFill>
                  <a:schemeClr val="accent6">
                    <a:lumMod val="75000"/>
                  </a:schemeClr>
                </a:solidFill>
              </a:rPr>
              <a:t>Aktive </a:t>
            </a:r>
            <a:r>
              <a:rPr lang="da-DK" sz="1600" dirty="0">
                <a:solidFill>
                  <a:schemeClr val="accent6">
                    <a:lumMod val="75000"/>
                  </a:schemeClr>
                </a:solidFill>
              </a:rPr>
              <a:t>byrum: arkitektur og </a:t>
            </a:r>
            <a:r>
              <a:rPr lang="da-DK" sz="1600" dirty="0" smtClean="0">
                <a:solidFill>
                  <a:schemeClr val="accent6">
                    <a:lumMod val="75000"/>
                  </a:schemeClr>
                </a:solidFill>
              </a:rPr>
              <a:t>kunst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600" dirty="0" smtClean="0">
                <a:solidFill>
                  <a:schemeClr val="accent6">
                    <a:lumMod val="75000"/>
                  </a:schemeClr>
                </a:solidFill>
              </a:rPr>
              <a:t>Kystsikring </a:t>
            </a:r>
            <a:r>
              <a:rPr lang="da-DK" sz="1600" dirty="0">
                <a:solidFill>
                  <a:schemeClr val="accent6">
                    <a:lumMod val="75000"/>
                  </a:schemeClr>
                </a:solidFill>
              </a:rPr>
              <a:t>og sikring mod </a:t>
            </a:r>
            <a:r>
              <a:rPr lang="da-DK" sz="1600" dirty="0" smtClean="0">
                <a:solidFill>
                  <a:schemeClr val="accent6">
                    <a:lumMod val="75000"/>
                  </a:schemeClr>
                </a:solidFill>
              </a:rPr>
              <a:t>havvandsstigninger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600" dirty="0" smtClean="0">
                <a:solidFill>
                  <a:schemeClr val="accent6">
                    <a:lumMod val="75000"/>
                  </a:schemeClr>
                </a:solidFill>
              </a:rPr>
              <a:t>Borgerinvolvering </a:t>
            </a:r>
            <a:r>
              <a:rPr lang="da-DK" sz="1600" dirty="0">
                <a:solidFill>
                  <a:schemeClr val="accent6">
                    <a:lumMod val="75000"/>
                  </a:schemeClr>
                </a:solidFill>
              </a:rPr>
              <a:t>og </a:t>
            </a:r>
            <a:r>
              <a:rPr lang="da-DK" sz="1600" dirty="0" err="1" smtClean="0">
                <a:solidFill>
                  <a:schemeClr val="accent6">
                    <a:lumMod val="75000"/>
                  </a:schemeClr>
                </a:solidFill>
              </a:rPr>
              <a:t>samskabelse</a:t>
            </a:r>
            <a:endParaRPr lang="da-DK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da-DK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da-DK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a-D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Tre helt forskellige byer</a:t>
            </a:r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903" y="4296847"/>
            <a:ext cx="3056672" cy="2160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2239183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/>
          <a:srcRect t="20134" r="68900"/>
          <a:stretch/>
        </p:blipFill>
        <p:spPr>
          <a:xfrm>
            <a:off x="7215674" y="3226508"/>
            <a:ext cx="1246094" cy="1800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/>
          <a:srcRect t="20134" r="68900"/>
          <a:stretch/>
        </p:blipFill>
        <p:spPr>
          <a:xfrm>
            <a:off x="7208515" y="1055038"/>
            <a:ext cx="1246094" cy="1800000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Afsæt og eksisterende planer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>
          <a:xfrm>
            <a:off x="701999" y="1602000"/>
            <a:ext cx="7830441" cy="4644000"/>
          </a:xfrm>
        </p:spPr>
        <p:txBody>
          <a:bodyPr/>
          <a:lstStyle/>
          <a:p>
            <a:r>
              <a:rPr lang="da-DK" sz="1200" i="1" dirty="0"/>
              <a:t>Helhedsplan for Vordingborg </a:t>
            </a:r>
            <a:r>
              <a:rPr lang="da-DK" sz="1200" i="1" dirty="0" smtClean="0"/>
              <a:t>by</a:t>
            </a:r>
            <a:r>
              <a:rPr lang="da-DK" sz="1200" dirty="0"/>
              <a:t> </a:t>
            </a:r>
            <a:r>
              <a:rPr lang="da-DK" sz="1200" u="sng" dirty="0" smtClean="0">
                <a:solidFill>
                  <a:srgbClr val="FF0000"/>
                </a:solidFill>
              </a:rPr>
              <a:t>www.vordingborg.dk/media/4518/helhedsplan-vordingborg-by.pdf</a:t>
            </a:r>
            <a:endParaRPr lang="da-DK" sz="1200" dirty="0">
              <a:solidFill>
                <a:srgbClr val="FF0000"/>
              </a:solidFill>
            </a:endParaRPr>
          </a:p>
          <a:p>
            <a:r>
              <a:rPr lang="da-DK" sz="1200" i="1" dirty="0"/>
              <a:t>De Røde </a:t>
            </a:r>
            <a:r>
              <a:rPr lang="da-DK" sz="1200" i="1" dirty="0" smtClean="0"/>
              <a:t>Løbere</a:t>
            </a:r>
            <a:r>
              <a:rPr lang="da-DK" sz="1200" dirty="0"/>
              <a:t> </a:t>
            </a:r>
            <a:r>
              <a:rPr lang="da-DK" sz="1200" u="sng" dirty="0" smtClean="0">
                <a:solidFill>
                  <a:srgbClr val="FF0000"/>
                </a:solidFill>
              </a:rPr>
              <a:t>www.vordingborg.dk/de-roede-loebere</a:t>
            </a:r>
            <a:r>
              <a:rPr lang="da-DK" sz="1200" b="1" dirty="0">
                <a:solidFill>
                  <a:srgbClr val="FF0000"/>
                </a:solidFill>
              </a:rPr>
              <a:t> </a:t>
            </a:r>
            <a:endParaRPr lang="da-DK" sz="1200" dirty="0">
              <a:solidFill>
                <a:srgbClr val="FF0000"/>
              </a:solidFill>
            </a:endParaRPr>
          </a:p>
          <a:p>
            <a:r>
              <a:rPr lang="da-DK" sz="1200" i="1" dirty="0"/>
              <a:t>Blå </a:t>
            </a:r>
            <a:r>
              <a:rPr lang="da-DK" sz="1200" i="1" dirty="0" smtClean="0"/>
              <a:t>Eventyr</a:t>
            </a:r>
            <a:r>
              <a:rPr lang="da-DK" sz="1200" dirty="0"/>
              <a:t> </a:t>
            </a:r>
            <a:r>
              <a:rPr lang="da-DK" sz="1200" u="sng" dirty="0" smtClean="0">
                <a:solidFill>
                  <a:srgbClr val="FF0000"/>
                </a:solidFill>
              </a:rPr>
              <a:t>www.vordingborg.dk/blaa-eventyr</a:t>
            </a:r>
          </a:p>
          <a:p>
            <a:pPr marL="0" indent="0">
              <a:buNone/>
            </a:pPr>
            <a:endParaRPr lang="da-DK" sz="1200" dirty="0">
              <a:solidFill>
                <a:srgbClr val="FF0000"/>
              </a:solidFill>
            </a:endParaRPr>
          </a:p>
          <a:p>
            <a:r>
              <a:rPr lang="da-DK" sz="1200" i="1" dirty="0"/>
              <a:t>Helhedsplan for Præstø (</a:t>
            </a:r>
            <a:r>
              <a:rPr lang="da-DK" sz="1200" i="1" dirty="0" smtClean="0"/>
              <a:t>2016)</a:t>
            </a:r>
            <a:r>
              <a:rPr lang="da-DK" sz="1200" dirty="0"/>
              <a:t> </a:t>
            </a:r>
            <a:r>
              <a:rPr lang="da-DK" sz="1200" u="sng" dirty="0" smtClean="0">
                <a:solidFill>
                  <a:srgbClr val="0070C0"/>
                </a:solidFill>
              </a:rPr>
              <a:t>www.vordingborg.dk/media/3452653/helhedsplan-praestoe.pdf</a:t>
            </a:r>
            <a:endParaRPr lang="da-DK" sz="1200" dirty="0"/>
          </a:p>
          <a:p>
            <a:r>
              <a:rPr lang="da-DK" sz="1200" i="1" dirty="0"/>
              <a:t>Helhedsplan for klimatilpasning i Tubæk Å-systemet (2013</a:t>
            </a:r>
            <a:r>
              <a:rPr lang="da-DK" sz="1200" i="1" dirty="0" smtClean="0"/>
              <a:t>)</a:t>
            </a:r>
            <a:endParaRPr lang="da-DK" sz="1200" dirty="0"/>
          </a:p>
          <a:p>
            <a:pPr marL="0" indent="0">
              <a:buNone/>
            </a:pPr>
            <a:r>
              <a:rPr lang="da-DK" sz="1200" u="sng" dirty="0" smtClean="0">
                <a:solidFill>
                  <a:srgbClr val="0070C0"/>
                </a:solidFill>
              </a:rPr>
              <a:t>www.polweb.vordingborg.dk/open/Teknik-</a:t>
            </a:r>
            <a:r>
              <a:rPr lang="da-DK" sz="1200" u="sng" dirty="0">
                <a:solidFill>
                  <a:srgbClr val="0070C0"/>
                </a:solidFill>
              </a:rPr>
              <a:t>%20og%20Milj%C3%B8udvalget%20(%C3%85ben)/2015/07-10-2015/Referat%20(%C3%85ben)/07-10-2015%20-%20Bilag%2005.01%20Helhedsplan,%</a:t>
            </a:r>
            <a:r>
              <a:rPr lang="da-DK" sz="1200" u="sng" dirty="0" smtClean="0">
                <a:solidFill>
                  <a:srgbClr val="0070C0"/>
                </a:solidFill>
              </a:rPr>
              <a:t>20sammenfatning.pdf</a:t>
            </a:r>
            <a:endParaRPr lang="da-DK" sz="1200" dirty="0"/>
          </a:p>
          <a:p>
            <a:r>
              <a:rPr lang="da-DK" sz="1200" i="1" dirty="0"/>
              <a:t>Den Blå </a:t>
            </a:r>
            <a:r>
              <a:rPr lang="da-DK" sz="1200" i="1" dirty="0" smtClean="0"/>
              <a:t>Rute</a:t>
            </a:r>
            <a:endParaRPr lang="da-DK" sz="1200" dirty="0"/>
          </a:p>
          <a:p>
            <a:pPr marL="0" indent="0">
              <a:buNone/>
            </a:pPr>
            <a:r>
              <a:rPr lang="da-DK" sz="1200" u="sng" dirty="0" smtClean="0">
                <a:solidFill>
                  <a:srgbClr val="0070C0"/>
                </a:solidFill>
              </a:rPr>
              <a:t>www.4720.nu/wp-content/uploads/2019/01/Den-bl%C3%A5-rute-januar-2019.pdf</a:t>
            </a:r>
            <a:endParaRPr lang="da-DK" sz="1200" dirty="0"/>
          </a:p>
          <a:p>
            <a:r>
              <a:rPr lang="da-DK" sz="1200" i="1" dirty="0"/>
              <a:t>Blå </a:t>
            </a:r>
            <a:r>
              <a:rPr lang="da-DK" sz="1200" i="1" dirty="0" smtClean="0"/>
              <a:t>Eventyr </a:t>
            </a:r>
            <a:r>
              <a:rPr lang="da-DK" sz="1200" dirty="0" smtClean="0"/>
              <a:t> </a:t>
            </a:r>
            <a:r>
              <a:rPr lang="da-DK" sz="1200" u="sng" dirty="0" smtClean="0">
                <a:solidFill>
                  <a:srgbClr val="0070C0"/>
                </a:solidFill>
              </a:rPr>
              <a:t>www.vordingborg.dk/blaa-eventyr</a:t>
            </a:r>
            <a:endParaRPr lang="da-DK" sz="1200" dirty="0"/>
          </a:p>
          <a:p>
            <a:r>
              <a:rPr lang="da-DK" sz="1200" i="1" dirty="0"/>
              <a:t>Præstø Havnefront -Vandsportens </a:t>
            </a:r>
            <a:r>
              <a:rPr lang="da-DK" sz="1200" i="1" dirty="0" smtClean="0"/>
              <a:t>By(2015)</a:t>
            </a:r>
            <a:r>
              <a:rPr lang="da-DK" sz="1200" dirty="0" smtClean="0"/>
              <a:t> </a:t>
            </a:r>
            <a:r>
              <a:rPr lang="da-DK" sz="1200" u="sng" dirty="0" smtClean="0">
                <a:solidFill>
                  <a:srgbClr val="0070C0"/>
                </a:solidFill>
              </a:rPr>
              <a:t>www.fritidvedvandet.dk/images/pdf/FremtidigeForhPrst19062015.pdf</a:t>
            </a:r>
          </a:p>
          <a:p>
            <a:pPr marL="0" indent="0">
              <a:buNone/>
            </a:pPr>
            <a:endParaRPr lang="da-DK" sz="1200" dirty="0" smtClean="0">
              <a:solidFill>
                <a:srgbClr val="0070C0"/>
              </a:solidFill>
            </a:endParaRPr>
          </a:p>
          <a:p>
            <a:r>
              <a:rPr lang="da-DK" sz="1200" i="1" dirty="0"/>
              <a:t>Kulturarvsatlas </a:t>
            </a:r>
            <a:r>
              <a:rPr lang="da-DK" sz="1200" i="1" dirty="0" smtClean="0"/>
              <a:t>Møn</a:t>
            </a:r>
            <a:r>
              <a:rPr lang="da-DK" sz="1200" dirty="0"/>
              <a:t> </a:t>
            </a:r>
            <a:r>
              <a:rPr lang="da-DK" sz="1200" u="sng" dirty="0" smtClean="0">
                <a:solidFill>
                  <a:srgbClr val="00B050"/>
                </a:solidFill>
              </a:rPr>
              <a:t>www.moen-atlas.dk</a:t>
            </a:r>
            <a:endParaRPr lang="da-DK" sz="1200" dirty="0" smtClean="0"/>
          </a:p>
          <a:p>
            <a:r>
              <a:rPr lang="da-DK" sz="1200" i="1" dirty="0"/>
              <a:t>Helhedsplan for </a:t>
            </a:r>
            <a:r>
              <a:rPr lang="da-DK" sz="1200" i="1" dirty="0" smtClean="0"/>
              <a:t>Stege</a:t>
            </a:r>
            <a:r>
              <a:rPr lang="da-DK" sz="1200" dirty="0"/>
              <a:t> </a:t>
            </a:r>
            <a:r>
              <a:rPr lang="da-DK" sz="1200" u="sng" dirty="0" smtClean="0">
                <a:solidFill>
                  <a:srgbClr val="00B050"/>
                </a:solidFill>
              </a:rPr>
              <a:t>www.vordingborg.dk/media/3453398/helhedsplan-stege_light.pdf</a:t>
            </a:r>
            <a:endParaRPr lang="da-DK" sz="1200" dirty="0"/>
          </a:p>
          <a:p>
            <a:r>
              <a:rPr lang="da-DK" sz="1200" i="1" dirty="0"/>
              <a:t>Blå </a:t>
            </a:r>
            <a:r>
              <a:rPr lang="da-DK" sz="1200" i="1" dirty="0" smtClean="0"/>
              <a:t>Eventyr</a:t>
            </a:r>
            <a:r>
              <a:rPr lang="da-DK" sz="1200" dirty="0"/>
              <a:t> </a:t>
            </a:r>
            <a:r>
              <a:rPr lang="da-DK" sz="1200" u="sng" dirty="0" smtClean="0">
                <a:solidFill>
                  <a:srgbClr val="00B050"/>
                </a:solidFill>
              </a:rPr>
              <a:t>www.vordingborg.dk/blaa-eventyr</a:t>
            </a:r>
            <a:endParaRPr lang="da-DK" sz="1200" dirty="0">
              <a:solidFill>
                <a:srgbClr val="00B050"/>
              </a:solidFill>
            </a:endParaRPr>
          </a:p>
          <a:p>
            <a:r>
              <a:rPr lang="da-DK" sz="1200" i="1" dirty="0" err="1" smtClean="0"/>
              <a:t>Camønoen</a:t>
            </a:r>
            <a:r>
              <a:rPr lang="da-DK" sz="1200" dirty="0"/>
              <a:t> </a:t>
            </a:r>
            <a:r>
              <a:rPr lang="da-DK" sz="1200" u="sng" dirty="0" smtClean="0">
                <a:solidFill>
                  <a:srgbClr val="00B050"/>
                </a:solidFill>
              </a:rPr>
              <a:t>www.camoenoen.dk</a:t>
            </a:r>
            <a:r>
              <a:rPr lang="da-DK" sz="1200" i="1" dirty="0">
                <a:solidFill>
                  <a:srgbClr val="00B050"/>
                </a:solidFill>
              </a:rPr>
              <a:t> </a:t>
            </a:r>
            <a:endParaRPr lang="da-DK" sz="1200" dirty="0">
              <a:solidFill>
                <a:srgbClr val="00B050"/>
              </a:solidFill>
            </a:endParaRPr>
          </a:p>
          <a:p>
            <a:r>
              <a:rPr lang="da-DK" sz="1200" i="1" dirty="0"/>
              <a:t>Dark </a:t>
            </a:r>
            <a:r>
              <a:rPr lang="da-DK" sz="1200" i="1" dirty="0" smtClean="0"/>
              <a:t>Sky</a:t>
            </a:r>
            <a:r>
              <a:rPr lang="da-DK" sz="1200" dirty="0"/>
              <a:t> </a:t>
            </a:r>
            <a:r>
              <a:rPr lang="da-DK" sz="1200" u="sng" dirty="0" smtClean="0">
                <a:solidFill>
                  <a:srgbClr val="00B050"/>
                </a:solidFill>
              </a:rPr>
              <a:t>www.darksky-moen.dk</a:t>
            </a:r>
            <a:r>
              <a:rPr lang="da-DK" sz="1200" dirty="0">
                <a:solidFill>
                  <a:srgbClr val="00B050"/>
                </a:solidFill>
              </a:rPr>
              <a:t> </a:t>
            </a:r>
          </a:p>
          <a:p>
            <a:r>
              <a:rPr lang="da-DK" sz="1200" i="1" dirty="0"/>
              <a:t>Biosfære </a:t>
            </a:r>
            <a:r>
              <a:rPr lang="da-DK" sz="1200" i="1" dirty="0" smtClean="0"/>
              <a:t>Møn</a:t>
            </a:r>
            <a:r>
              <a:rPr lang="da-DK" sz="1200" dirty="0"/>
              <a:t> </a:t>
            </a:r>
            <a:r>
              <a:rPr lang="da-DK" sz="1200" u="sng" dirty="0" smtClean="0">
                <a:solidFill>
                  <a:srgbClr val="00B050"/>
                </a:solidFill>
              </a:rPr>
              <a:t>www.vordingborg.dk/biosfaere-moen</a:t>
            </a:r>
            <a:endParaRPr lang="da-DK" sz="12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a-DK" sz="1200" dirty="0"/>
              <a:t/>
            </a:r>
            <a:br>
              <a:rPr lang="da-DK" sz="1200" dirty="0"/>
            </a:br>
            <a:endParaRPr lang="da-DK" sz="1200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/>
          <a:srcRect t="20134" r="68900"/>
          <a:stretch/>
        </p:blipFill>
        <p:spPr>
          <a:xfrm>
            <a:off x="7252392" y="5026508"/>
            <a:ext cx="124609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Tre </a:t>
            </a:r>
            <a:r>
              <a:rPr lang="da-DK" dirty="0" err="1" smtClean="0"/>
              <a:t>byværksteder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8" y="1093697"/>
            <a:ext cx="2289548" cy="3240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651" y="1086270"/>
            <a:ext cx="2289549" cy="324000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>
          <a:xfrm>
            <a:off x="702000" y="1340768"/>
            <a:ext cx="7740000" cy="2880000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308" y="1093697"/>
            <a:ext cx="2289548" cy="324000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6183425" y="4050102"/>
            <a:ext cx="2880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dirty="0">
              <a:latin typeface="Core Sans D 55 Bold"/>
            </a:endParaRPr>
          </a:p>
          <a:p>
            <a:pPr algn="just"/>
            <a:r>
              <a:rPr lang="da-DK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Forbindelser</a:t>
            </a:r>
            <a:r>
              <a:rPr lang="da-DK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–koble </a:t>
            </a:r>
            <a:r>
              <a:rPr lang="da-DK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byen med havnen i form af både blå og grønne forbindelser. </a:t>
            </a:r>
            <a:endParaRPr lang="da-DK" sz="8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a-DK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Trafik </a:t>
            </a:r>
            <a:r>
              <a:rPr lang="da-DK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Langelinie er meget </a:t>
            </a:r>
            <a:r>
              <a:rPr lang="da-DK" sz="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trafikeret</a:t>
            </a:r>
            <a:endParaRPr lang="da-DK" sz="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a-DK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Faciliteter</a:t>
            </a:r>
            <a:r>
              <a:rPr lang="da-DK" sz="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Både foreninger på havnen og borgerne </a:t>
            </a:r>
            <a:r>
              <a:rPr lang="da-DK" sz="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faciliteter </a:t>
            </a:r>
            <a:r>
              <a:rPr lang="da-DK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bad, wc, omklædning, cykel parkering osv. </a:t>
            </a:r>
            <a:r>
              <a:rPr lang="da-DK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Legeplads</a:t>
            </a:r>
            <a:r>
              <a:rPr lang="da-DK" sz="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a-DK" sz="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Byen mangler nye </a:t>
            </a:r>
            <a:r>
              <a:rPr lang="da-DK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børnevenlige havneaktiviteter. </a:t>
            </a:r>
          </a:p>
          <a:p>
            <a:pPr algn="just"/>
            <a:r>
              <a:rPr lang="da-DK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 </a:t>
            </a:r>
            <a:r>
              <a:rPr lang="da-DK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havn </a:t>
            </a:r>
            <a:r>
              <a:rPr lang="da-DK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a-DK" sz="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meget tang </a:t>
            </a:r>
            <a:r>
              <a:rPr lang="da-DK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ålegræs </a:t>
            </a:r>
            <a:r>
              <a:rPr lang="da-DK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Busstationen</a:t>
            </a:r>
            <a:r>
              <a:rPr lang="da-DK" sz="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a-DK" sz="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Flyt busstationen</a:t>
            </a:r>
            <a:endParaRPr lang="da-DK" sz="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3132000" y="3988547"/>
            <a:ext cx="2880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dirty="0">
              <a:latin typeface="Core Sans D 55 Bold"/>
            </a:endParaRPr>
          </a:p>
          <a:p>
            <a:r>
              <a:rPr lang="da-DK" sz="2000" dirty="0" smtClean="0"/>
              <a:t>Kig </a:t>
            </a:r>
            <a:r>
              <a:rPr lang="da-DK" sz="2000" dirty="0"/>
              <a:t>fra byen </a:t>
            </a:r>
            <a:r>
              <a:rPr lang="da-DK" sz="800" dirty="0"/>
              <a:t>– Smukke kig til blå og grønne elementer skal </a:t>
            </a:r>
            <a:r>
              <a:rPr lang="da-DK" sz="800" dirty="0" smtClean="0"/>
              <a:t>friholdes.</a:t>
            </a:r>
            <a:endParaRPr lang="da-DK" sz="800" dirty="0"/>
          </a:p>
          <a:p>
            <a:r>
              <a:rPr lang="da-DK" sz="2000" dirty="0" smtClean="0"/>
              <a:t>Park </a:t>
            </a:r>
            <a:r>
              <a:rPr lang="da-DK" sz="800" dirty="0"/>
              <a:t>- </a:t>
            </a:r>
            <a:r>
              <a:rPr lang="da-DK" sz="800" dirty="0" smtClean="0"/>
              <a:t>Ønske </a:t>
            </a:r>
            <a:r>
              <a:rPr lang="da-DK" sz="800" dirty="0"/>
              <a:t>om en offentlig park </a:t>
            </a:r>
            <a:r>
              <a:rPr lang="da-DK" sz="2000" dirty="0" smtClean="0"/>
              <a:t>Bygningskulturarv</a:t>
            </a:r>
          </a:p>
          <a:p>
            <a:r>
              <a:rPr lang="da-DK" sz="800" dirty="0" smtClean="0"/>
              <a:t>- </a:t>
            </a:r>
            <a:r>
              <a:rPr lang="da-DK" sz="800" dirty="0"/>
              <a:t>Bevaring af </a:t>
            </a:r>
            <a:r>
              <a:rPr lang="da-DK" sz="800" dirty="0" smtClean="0"/>
              <a:t>kulturarven prioriteres.</a:t>
            </a:r>
            <a:endParaRPr lang="da-DK" sz="800" dirty="0"/>
          </a:p>
          <a:p>
            <a:r>
              <a:rPr lang="da-DK" sz="2000" dirty="0" smtClean="0"/>
              <a:t>Plads </a:t>
            </a:r>
            <a:r>
              <a:rPr lang="da-DK" sz="2000" dirty="0"/>
              <a:t>til alle </a:t>
            </a:r>
            <a:r>
              <a:rPr lang="da-DK" sz="800" dirty="0"/>
              <a:t>– Havnen skal tilgodese alle Præstøboere samt gæster og </a:t>
            </a:r>
            <a:r>
              <a:rPr lang="da-DK" sz="800" dirty="0" smtClean="0"/>
              <a:t>turister.</a:t>
            </a:r>
          </a:p>
          <a:p>
            <a:r>
              <a:rPr lang="da-DK" sz="2000" dirty="0" smtClean="0"/>
              <a:t>Trafik </a:t>
            </a:r>
            <a:r>
              <a:rPr lang="da-DK" sz="2000" dirty="0"/>
              <a:t>og parkering </a:t>
            </a:r>
            <a:endParaRPr lang="da-DK" sz="2000" dirty="0" smtClean="0"/>
          </a:p>
          <a:p>
            <a:r>
              <a:rPr lang="da-DK" sz="800" dirty="0" smtClean="0"/>
              <a:t>- Parkeringspladserne </a:t>
            </a:r>
            <a:r>
              <a:rPr lang="da-DK" sz="800" dirty="0"/>
              <a:t>er altid </a:t>
            </a:r>
            <a:r>
              <a:rPr lang="da-DK" sz="800" dirty="0" smtClean="0"/>
              <a:t>fyldte </a:t>
            </a:r>
            <a:r>
              <a:rPr lang="da-DK" sz="800" dirty="0"/>
              <a:t>og der er </a:t>
            </a:r>
            <a:r>
              <a:rPr lang="da-DK" sz="800" dirty="0" smtClean="0"/>
              <a:t>høj hastighed </a:t>
            </a:r>
            <a:r>
              <a:rPr lang="da-DK" sz="2000" dirty="0" smtClean="0"/>
              <a:t>Aktiviteter </a:t>
            </a:r>
            <a:r>
              <a:rPr lang="da-DK" sz="2000" dirty="0"/>
              <a:t>på vandet </a:t>
            </a:r>
            <a:endParaRPr lang="da-DK" sz="2000" dirty="0" smtClean="0"/>
          </a:p>
          <a:p>
            <a:r>
              <a:rPr lang="da-DK" sz="800" dirty="0" smtClean="0"/>
              <a:t>– </a:t>
            </a:r>
            <a:r>
              <a:rPr lang="da-DK" sz="800" dirty="0"/>
              <a:t>U</a:t>
            </a:r>
            <a:r>
              <a:rPr lang="da-DK" sz="800" dirty="0" smtClean="0"/>
              <a:t>nge </a:t>
            </a:r>
            <a:r>
              <a:rPr lang="da-DK" sz="800" dirty="0"/>
              <a:t>har et </a:t>
            </a:r>
            <a:r>
              <a:rPr lang="da-DK" sz="800" dirty="0" smtClean="0"/>
              <a:t>ønske </a:t>
            </a:r>
            <a:r>
              <a:rPr lang="da-DK" sz="800" dirty="0"/>
              <a:t>om </a:t>
            </a:r>
            <a:r>
              <a:rPr lang="da-DK" sz="800" dirty="0" smtClean="0"/>
              <a:t>flere vandaktiviteter</a:t>
            </a:r>
            <a:r>
              <a:rPr lang="da-DK" sz="800" dirty="0"/>
              <a:t>. </a:t>
            </a:r>
            <a:endParaRPr lang="da-DK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78145" y="3988547"/>
            <a:ext cx="2880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dirty="0">
              <a:latin typeface="Core Sans D 55 Bold"/>
            </a:endParaRPr>
          </a:p>
          <a:p>
            <a:r>
              <a:rPr lang="da-DK" sz="2000" dirty="0" err="1" smtClean="0">
                <a:solidFill>
                  <a:srgbClr val="FF0000"/>
                </a:solidFill>
              </a:rPr>
              <a:t>Wayfinding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800" dirty="0">
                <a:solidFill>
                  <a:srgbClr val="FF0000"/>
                </a:solidFill>
              </a:rPr>
              <a:t>– </a:t>
            </a:r>
            <a:r>
              <a:rPr lang="da-DK" sz="800" dirty="0" smtClean="0">
                <a:solidFill>
                  <a:srgbClr val="FF0000"/>
                </a:solidFill>
              </a:rPr>
              <a:t>Koblingen </a:t>
            </a:r>
            <a:r>
              <a:rPr lang="da-DK" sz="800" dirty="0">
                <a:solidFill>
                  <a:srgbClr val="FF0000"/>
                </a:solidFill>
              </a:rPr>
              <a:t>til byen, </a:t>
            </a:r>
            <a:r>
              <a:rPr lang="da-DK" sz="800" dirty="0" smtClean="0">
                <a:solidFill>
                  <a:srgbClr val="FF0000"/>
                </a:solidFill>
              </a:rPr>
              <a:t>i </a:t>
            </a:r>
            <a:r>
              <a:rPr lang="da-DK" sz="800" dirty="0">
                <a:solidFill>
                  <a:srgbClr val="FF0000"/>
                </a:solidFill>
              </a:rPr>
              <a:t>form af skiltning og </a:t>
            </a:r>
            <a:r>
              <a:rPr lang="da-DK" sz="800" dirty="0" err="1" smtClean="0">
                <a:solidFill>
                  <a:srgbClr val="FF0000"/>
                </a:solidFill>
              </a:rPr>
              <a:t>wayfinding</a:t>
            </a:r>
            <a:r>
              <a:rPr lang="da-DK" sz="800" dirty="0" smtClean="0">
                <a:solidFill>
                  <a:srgbClr val="FF0000"/>
                </a:solidFill>
              </a:rPr>
              <a:t>.</a:t>
            </a:r>
            <a:endParaRPr lang="da-DK" sz="800" dirty="0">
              <a:solidFill>
                <a:srgbClr val="FF0000"/>
              </a:solidFill>
            </a:endParaRPr>
          </a:p>
          <a:p>
            <a:r>
              <a:rPr lang="da-DK" sz="2000" dirty="0" smtClean="0">
                <a:solidFill>
                  <a:srgbClr val="FF0000"/>
                </a:solidFill>
              </a:rPr>
              <a:t>Cykelparkering </a:t>
            </a:r>
            <a:r>
              <a:rPr lang="da-DK" sz="800" dirty="0" smtClean="0">
                <a:solidFill>
                  <a:srgbClr val="FF0000"/>
                </a:solidFill>
              </a:rPr>
              <a:t>–mangler</a:t>
            </a:r>
            <a:r>
              <a:rPr lang="da-DK" sz="800" dirty="0">
                <a:solidFill>
                  <a:srgbClr val="FF0000"/>
                </a:solidFill>
              </a:rPr>
              <a:t>. </a:t>
            </a:r>
          </a:p>
          <a:p>
            <a:r>
              <a:rPr lang="da-DK" sz="2000" dirty="0" smtClean="0">
                <a:solidFill>
                  <a:srgbClr val="FF0000"/>
                </a:solidFill>
              </a:rPr>
              <a:t>Offentlig </a:t>
            </a:r>
            <a:r>
              <a:rPr lang="da-DK" sz="2000" dirty="0">
                <a:solidFill>
                  <a:srgbClr val="FF0000"/>
                </a:solidFill>
              </a:rPr>
              <a:t>tilgængelighed </a:t>
            </a:r>
            <a:r>
              <a:rPr lang="da-DK" sz="800" dirty="0">
                <a:solidFill>
                  <a:srgbClr val="FF0000"/>
                </a:solidFill>
              </a:rPr>
              <a:t>– </a:t>
            </a:r>
            <a:r>
              <a:rPr lang="da-DK" sz="800" dirty="0" smtClean="0">
                <a:solidFill>
                  <a:srgbClr val="FF0000"/>
                </a:solidFill>
              </a:rPr>
              <a:t>Havnen føles som en ”lukket klub.</a:t>
            </a:r>
            <a:endParaRPr lang="da-DK" sz="800" dirty="0">
              <a:solidFill>
                <a:srgbClr val="FF0000"/>
              </a:solidFill>
            </a:endParaRPr>
          </a:p>
          <a:p>
            <a:r>
              <a:rPr lang="da-DK" sz="2000" dirty="0" smtClean="0">
                <a:solidFill>
                  <a:srgbClr val="FF0000"/>
                </a:solidFill>
              </a:rPr>
              <a:t>Vandadgang </a:t>
            </a:r>
            <a:r>
              <a:rPr lang="da-DK" sz="800" dirty="0">
                <a:solidFill>
                  <a:srgbClr val="FF0000"/>
                </a:solidFill>
              </a:rPr>
              <a:t>– </a:t>
            </a:r>
            <a:r>
              <a:rPr lang="da-DK" sz="800" dirty="0" smtClean="0">
                <a:solidFill>
                  <a:srgbClr val="FF0000"/>
                </a:solidFill>
              </a:rPr>
              <a:t>Mangler </a:t>
            </a:r>
            <a:r>
              <a:rPr lang="da-DK" sz="800" dirty="0">
                <a:solidFill>
                  <a:srgbClr val="FF0000"/>
                </a:solidFill>
              </a:rPr>
              <a:t>direkte adgang til vandet. </a:t>
            </a:r>
            <a:endParaRPr lang="da-DK" sz="800" dirty="0" smtClean="0">
              <a:solidFill>
                <a:srgbClr val="FF0000"/>
              </a:solidFill>
            </a:endParaRPr>
          </a:p>
          <a:p>
            <a:r>
              <a:rPr lang="da-DK" sz="2000" dirty="0" smtClean="0">
                <a:solidFill>
                  <a:srgbClr val="FF0000"/>
                </a:solidFill>
              </a:rPr>
              <a:t>Kultur </a:t>
            </a:r>
            <a:r>
              <a:rPr lang="da-DK" sz="2000" dirty="0">
                <a:solidFill>
                  <a:srgbClr val="FF0000"/>
                </a:solidFill>
              </a:rPr>
              <a:t>historie </a:t>
            </a:r>
            <a:r>
              <a:rPr lang="da-DK" sz="800" dirty="0">
                <a:solidFill>
                  <a:srgbClr val="FF0000"/>
                </a:solidFill>
              </a:rPr>
              <a:t>– </a:t>
            </a:r>
            <a:r>
              <a:rPr lang="da-DK" sz="800" dirty="0" smtClean="0">
                <a:solidFill>
                  <a:srgbClr val="FF0000"/>
                </a:solidFill>
              </a:rPr>
              <a:t>Bevares</a:t>
            </a:r>
            <a:endParaRPr lang="da-DK" sz="800" dirty="0">
              <a:solidFill>
                <a:srgbClr val="FF0000"/>
              </a:solidFill>
            </a:endParaRPr>
          </a:p>
          <a:p>
            <a:r>
              <a:rPr lang="da-DK" sz="2000" dirty="0" smtClean="0">
                <a:solidFill>
                  <a:srgbClr val="FF0000"/>
                </a:solidFill>
              </a:rPr>
              <a:t>Vanddybde</a:t>
            </a:r>
            <a:r>
              <a:rPr lang="da-DK" sz="800" dirty="0" smtClean="0">
                <a:solidFill>
                  <a:srgbClr val="FF0000"/>
                </a:solidFill>
              </a:rPr>
              <a:t> </a:t>
            </a:r>
            <a:r>
              <a:rPr lang="da-DK" sz="800" dirty="0">
                <a:solidFill>
                  <a:srgbClr val="FF0000"/>
                </a:solidFill>
              </a:rPr>
              <a:t>– Vandet i havnen er </a:t>
            </a:r>
            <a:r>
              <a:rPr lang="da-DK" sz="800" dirty="0" smtClean="0">
                <a:solidFill>
                  <a:srgbClr val="FF0000"/>
                </a:solidFill>
              </a:rPr>
              <a:t>lavt. Det giver udfordringer </a:t>
            </a:r>
            <a:r>
              <a:rPr lang="da-DK" sz="800" dirty="0">
                <a:solidFill>
                  <a:srgbClr val="FF0000"/>
                </a:solidFill>
              </a:rPr>
              <a:t>med </a:t>
            </a:r>
            <a:r>
              <a:rPr lang="da-DK" sz="800" dirty="0" smtClean="0">
                <a:solidFill>
                  <a:srgbClr val="FF0000"/>
                </a:solidFill>
              </a:rPr>
              <a:t>både og kajakker.</a:t>
            </a:r>
            <a:endParaRPr lang="da-DK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l="5961" t="11026" b="55793"/>
          <a:stretch/>
        </p:blipFill>
        <p:spPr>
          <a:xfrm>
            <a:off x="5940152" y="1419609"/>
            <a:ext cx="3557142" cy="1775328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err="1" smtClean="0"/>
              <a:t>survey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774409"/>
            <a:ext cx="2390640" cy="2520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847" y="3782017"/>
            <a:ext cx="2892690" cy="25200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6"/>
          <a:srcRect l="6616" t="7445" r="4926" b="55381"/>
          <a:stretch/>
        </p:blipFill>
        <p:spPr>
          <a:xfrm>
            <a:off x="71500" y="1258744"/>
            <a:ext cx="3024336" cy="1797765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200400" lvl="7" indent="0">
              <a:buNone/>
            </a:pPr>
            <a:r>
              <a:rPr lang="da-DK" dirty="0" smtClean="0"/>
              <a:t>		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3743489"/>
            <a:ext cx="2440081" cy="2520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8"/>
          <a:srcRect l="6999" t="7958" r="6846" b="54908"/>
          <a:stretch/>
        </p:blipFill>
        <p:spPr>
          <a:xfrm>
            <a:off x="3095836" y="1339528"/>
            <a:ext cx="295232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Klima, </a:t>
            </a:r>
            <a:r>
              <a:rPr lang="da-DK" sz="2800" dirty="0" smtClean="0"/>
              <a:t>sikring og tilpasning</a:t>
            </a:r>
            <a:endParaRPr lang="da-DK" sz="28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tekst 2"/>
          <p:cNvSpPr txBox="1">
            <a:spLocks/>
          </p:cNvSpPr>
          <p:nvPr/>
        </p:nvSpPr>
        <p:spPr>
          <a:xfrm>
            <a:off x="629992" y="1457964"/>
            <a:ext cx="5526184" cy="1512168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80808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80808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da-DK" kern="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" y="1082813"/>
            <a:ext cx="3840000" cy="216000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00" y="4394831"/>
            <a:ext cx="3840000" cy="2160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176" y="1167208"/>
            <a:ext cx="3840000" cy="2160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2841601"/>
            <a:ext cx="2560000" cy="14400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331" y="4068469"/>
            <a:ext cx="2560000" cy="1440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88" y="2849175"/>
            <a:ext cx="2560000" cy="14400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8974" y="5500758"/>
            <a:ext cx="1680000" cy="12600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9"/>
          <a:srcRect l="6742" t="5579" r="6095" b="3396"/>
          <a:stretch/>
        </p:blipFill>
        <p:spPr>
          <a:xfrm>
            <a:off x="2413437" y="2564904"/>
            <a:ext cx="1793076" cy="1323228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10"/>
          <a:srcRect l="5765" t="6494" r="7072" b="3496"/>
          <a:stretch/>
        </p:blipFill>
        <p:spPr>
          <a:xfrm>
            <a:off x="6877909" y="1617208"/>
            <a:ext cx="1726666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iasmaster">
  <a:themeElements>
    <a:clrScheme name="Brugerdefineret design 1">
      <a:dk1>
        <a:srgbClr val="0083A9"/>
      </a:dk1>
      <a:lt1>
        <a:srgbClr val="755A9E"/>
      </a:lt1>
      <a:dk2>
        <a:srgbClr val="44697D"/>
      </a:dk2>
      <a:lt2>
        <a:srgbClr val="4CA487"/>
      </a:lt2>
      <a:accent1>
        <a:srgbClr val="21314D"/>
      </a:accent1>
      <a:accent2>
        <a:srgbClr val="DA8C15"/>
      </a:accent2>
      <a:accent3>
        <a:srgbClr val="00C6D7"/>
      </a:accent3>
      <a:accent4>
        <a:srgbClr val="F6D500"/>
      </a:accent4>
      <a:accent5>
        <a:srgbClr val="EC4371"/>
      </a:accent5>
      <a:accent6>
        <a:srgbClr val="327ABE"/>
      </a:accent6>
      <a:hlink>
        <a:srgbClr val="009999"/>
      </a:hlink>
      <a:folHlink>
        <a:srgbClr val="99CC00"/>
      </a:folHlink>
    </a:clrScheme>
    <a:fontScheme name="Brugerdefineret design">
      <a:majorFont>
        <a:latin typeface="Georgia"/>
        <a:ea typeface=""/>
        <a:cs typeface="Arial"/>
      </a:majorFont>
      <a:minorFont>
        <a:latin typeface="Tahoma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rgbClr val="080808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rugerdefineret design 1">
        <a:dk1>
          <a:srgbClr val="0083A9"/>
        </a:dk1>
        <a:lt1>
          <a:srgbClr val="755A9E"/>
        </a:lt1>
        <a:dk2>
          <a:srgbClr val="44697D"/>
        </a:dk2>
        <a:lt2>
          <a:srgbClr val="4CA487"/>
        </a:lt2>
        <a:accent1>
          <a:srgbClr val="21314D"/>
        </a:accent1>
        <a:accent2>
          <a:srgbClr val="DA8C15"/>
        </a:accent2>
        <a:accent3>
          <a:srgbClr val="00C6D7"/>
        </a:accent3>
        <a:accent4>
          <a:srgbClr val="F6D500"/>
        </a:accent4>
        <a:accent5>
          <a:srgbClr val="EC4371"/>
        </a:accent5>
        <a:accent6>
          <a:srgbClr val="327AB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.potm" id="{8F81B892-9DFA-4660-9FAF-1FC70F8D46FC}" vid="{6DD33787-5751-45C6-A70E-D547F9BF5279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</Template>
  <TotalTime>1366</TotalTime>
  <Words>259</Words>
  <Application>Microsoft Office PowerPoint</Application>
  <PresentationFormat>Skærmshow (4:3)</PresentationFormat>
  <Paragraphs>62</Paragraphs>
  <Slides>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Core Sans D 55 Bold</vt:lpstr>
      <vt:lpstr>Georgia</vt:lpstr>
      <vt:lpstr>Tahoma</vt:lpstr>
      <vt:lpstr>Verdana</vt:lpstr>
      <vt:lpstr>Diasmaster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Vordingborg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Anja Valhøj</dc:creator>
  <cp:lastModifiedBy>Mette Christiansen</cp:lastModifiedBy>
  <cp:revision>70</cp:revision>
  <cp:lastPrinted>2019-02-27T08:55:26Z</cp:lastPrinted>
  <dcterms:created xsi:type="dcterms:W3CDTF">2019-02-26T12:57:19Z</dcterms:created>
  <dcterms:modified xsi:type="dcterms:W3CDTF">2020-02-04T12:45:19Z</dcterms:modified>
</cp:coreProperties>
</file>